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3"/>
  </p:notesMasterIdLst>
  <p:sldIdLst>
    <p:sldId id="261" r:id="rId2"/>
  </p:sldIdLst>
  <p:sldSz cx="18288000" cy="10287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5496" userDrawn="1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2" autoAdjust="0"/>
  </p:normalViewPr>
  <p:slideViewPr>
    <p:cSldViewPr>
      <p:cViewPr>
        <p:scale>
          <a:sx n="66" d="100"/>
          <a:sy n="66" d="100"/>
        </p:scale>
        <p:origin x="936" y="138"/>
      </p:cViewPr>
      <p:guideLst>
        <p:guide orient="horz" pos="5496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 /><Relationship Id="rId7" Type="http://schemas.openxmlformats.org/officeDocument/2006/relationships/tableStyles" Target="tableStyles.xml" /><Relationship Id="rId2" Type="http://schemas.openxmlformats.org/officeDocument/2006/relationships/slide" Target="slides/slide1.xml" /><Relationship Id="rId1" Type="http://schemas.openxmlformats.org/officeDocument/2006/relationships/slideMaster" Target="slideMasters/slideMaster1.xml" /><Relationship Id="rId6" Type="http://schemas.openxmlformats.org/officeDocument/2006/relationships/theme" Target="theme/theme1.xml" /><Relationship Id="rId5" Type="http://schemas.openxmlformats.org/officeDocument/2006/relationships/viewProps" Target="viewProps.xml" /><Relationship Id="rId4" Type="http://schemas.openxmlformats.org/officeDocument/2006/relationships/presProps" Target="presProps.xml" 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 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E474363-FBD3-466C-8F88-D78A961CC061}" type="datetimeFigureOut">
              <a:rPr lang="pt-PT" smtClean="0"/>
              <a:t>09/05/2024</a:t>
            </a:fld>
            <a:endParaRPr lang="pt-PT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PT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F86E769-FBF9-43C8-B88E-236E36750FD2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2924395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5/9/2024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5/9/2024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5/9/2024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svg" /><Relationship Id="rId13" Type="http://schemas.openxmlformats.org/officeDocument/2006/relationships/image" Target="../media/image11.png" /><Relationship Id="rId3" Type="http://schemas.openxmlformats.org/officeDocument/2006/relationships/image" Target="../media/image2.svg" /><Relationship Id="rId7" Type="http://schemas.openxmlformats.org/officeDocument/2006/relationships/image" Target="../media/image6.png" /><Relationship Id="rId12" Type="http://schemas.openxmlformats.org/officeDocument/2006/relationships/image" Target="../media/image10.png" /><Relationship Id="rId2" Type="http://schemas.openxmlformats.org/officeDocument/2006/relationships/image" Target="../media/image1.png" /><Relationship Id="rId16" Type="http://schemas.openxmlformats.org/officeDocument/2006/relationships/image" Target="../media/image14.png" /><Relationship Id="rId1" Type="http://schemas.openxmlformats.org/officeDocument/2006/relationships/slideLayout" Target="../slideLayouts/slideLayout7.xml" /><Relationship Id="rId6" Type="http://schemas.openxmlformats.org/officeDocument/2006/relationships/image" Target="../media/image5.png" /><Relationship Id="rId11" Type="http://schemas.openxmlformats.org/officeDocument/2006/relationships/image" Target="../media/image9.png" /><Relationship Id="rId5" Type="http://schemas.openxmlformats.org/officeDocument/2006/relationships/image" Target="../media/image4.svg" /><Relationship Id="rId15" Type="http://schemas.openxmlformats.org/officeDocument/2006/relationships/image" Target="../media/image13.png" /><Relationship Id="rId10" Type="http://schemas.microsoft.com/office/2007/relationships/hdphoto" Target="../media/hdphoto1.wdp" /><Relationship Id="rId4" Type="http://schemas.openxmlformats.org/officeDocument/2006/relationships/image" Target="../media/image3.png" /><Relationship Id="rId9" Type="http://schemas.openxmlformats.org/officeDocument/2006/relationships/image" Target="../media/image8.png" /><Relationship Id="rId14" Type="http://schemas.openxmlformats.org/officeDocument/2006/relationships/image" Target="../media/image12.png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4" name="Group 5">
            <a:extLst>
              <a:ext uri="{FF2B5EF4-FFF2-40B4-BE49-F238E27FC236}">
                <a16:creationId xmlns:a16="http://schemas.microsoft.com/office/drawing/2014/main" id="{343A4FBC-35D4-6DEA-9E07-01674289BE48}"/>
              </a:ext>
            </a:extLst>
          </p:cNvPr>
          <p:cNvGrpSpPr/>
          <p:nvPr/>
        </p:nvGrpSpPr>
        <p:grpSpPr>
          <a:xfrm>
            <a:off x="107322" y="887121"/>
            <a:ext cx="1387076" cy="1387076"/>
            <a:chOff x="0" y="0"/>
            <a:chExt cx="812800" cy="812800"/>
          </a:xfrm>
        </p:grpSpPr>
        <p:sp>
          <p:nvSpPr>
            <p:cNvPr id="55" name="Freeform 6">
              <a:extLst>
                <a:ext uri="{FF2B5EF4-FFF2-40B4-BE49-F238E27FC236}">
                  <a16:creationId xmlns:a16="http://schemas.microsoft.com/office/drawing/2014/main" id="{1F1D2A95-5D3F-A2A2-12A9-639289426591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3F5A60"/>
            </a:solidFill>
          </p:spPr>
          <p:txBody>
            <a:bodyPr/>
            <a:lstStyle/>
            <a:p>
              <a:endParaRPr lang="pt-PT"/>
            </a:p>
          </p:txBody>
        </p:sp>
        <p:sp>
          <p:nvSpPr>
            <p:cNvPr id="56" name="TextBox 7">
              <a:extLst>
                <a:ext uri="{FF2B5EF4-FFF2-40B4-BE49-F238E27FC236}">
                  <a16:creationId xmlns:a16="http://schemas.microsoft.com/office/drawing/2014/main" id="{1AF02530-0631-9CA6-C3B7-F51127B0B6A1}"/>
                </a:ext>
              </a:extLst>
            </p:cNvPr>
            <p:cNvSpPr txBox="1"/>
            <p:nvPr/>
          </p:nvSpPr>
          <p:spPr>
            <a:xfrm>
              <a:off x="76200" y="57150"/>
              <a:ext cx="660400" cy="67945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00"/>
                </a:lnSpc>
              </a:pPr>
              <a:endParaRPr/>
            </a:p>
          </p:txBody>
        </p:sp>
      </p:grpSp>
      <p:grpSp>
        <p:nvGrpSpPr>
          <p:cNvPr id="46" name="Group 2">
            <a:extLst>
              <a:ext uri="{FF2B5EF4-FFF2-40B4-BE49-F238E27FC236}">
                <a16:creationId xmlns:a16="http://schemas.microsoft.com/office/drawing/2014/main" id="{E366F3DA-6C30-BED1-1856-5F6276851664}"/>
              </a:ext>
            </a:extLst>
          </p:cNvPr>
          <p:cNvGrpSpPr/>
          <p:nvPr/>
        </p:nvGrpSpPr>
        <p:grpSpPr>
          <a:xfrm>
            <a:off x="0" y="-98755"/>
            <a:ext cx="18288000" cy="1770052"/>
            <a:chOff x="0" y="0"/>
            <a:chExt cx="5453380" cy="740228"/>
          </a:xfrm>
        </p:grpSpPr>
        <p:sp>
          <p:nvSpPr>
            <p:cNvPr id="47" name="Freeform 3">
              <a:extLst>
                <a:ext uri="{FF2B5EF4-FFF2-40B4-BE49-F238E27FC236}">
                  <a16:creationId xmlns:a16="http://schemas.microsoft.com/office/drawing/2014/main" id="{66EB69AA-BAC9-7B87-91F2-AB7C5B164CC6}"/>
                </a:ext>
              </a:extLst>
            </p:cNvPr>
            <p:cNvSpPr/>
            <p:nvPr/>
          </p:nvSpPr>
          <p:spPr>
            <a:xfrm>
              <a:off x="0" y="0"/>
              <a:ext cx="5453380" cy="740228"/>
            </a:xfrm>
            <a:custGeom>
              <a:avLst/>
              <a:gdLst/>
              <a:ahLst/>
              <a:cxnLst/>
              <a:rect l="l" t="t" r="r" b="b"/>
              <a:pathLst>
                <a:path w="5453380" h="740228">
                  <a:moveTo>
                    <a:pt x="0" y="0"/>
                  </a:moveTo>
                  <a:lnTo>
                    <a:pt x="5453380" y="0"/>
                  </a:lnTo>
                  <a:lnTo>
                    <a:pt x="5453380" y="740228"/>
                  </a:lnTo>
                  <a:lnTo>
                    <a:pt x="0" y="740228"/>
                  </a:lnTo>
                  <a:close/>
                </a:path>
              </a:pathLst>
            </a:custGeom>
            <a:solidFill>
              <a:srgbClr val="3F5A60"/>
            </a:solidFill>
          </p:spPr>
          <p:txBody>
            <a:bodyPr/>
            <a:lstStyle/>
            <a:p>
              <a:endParaRPr lang="pt-PT"/>
            </a:p>
          </p:txBody>
        </p:sp>
        <p:sp>
          <p:nvSpPr>
            <p:cNvPr id="48" name="TextBox 4">
              <a:extLst>
                <a:ext uri="{FF2B5EF4-FFF2-40B4-BE49-F238E27FC236}">
                  <a16:creationId xmlns:a16="http://schemas.microsoft.com/office/drawing/2014/main" id="{A08EF62F-6E2D-052C-DA5C-0548D0A642EB}"/>
                </a:ext>
              </a:extLst>
            </p:cNvPr>
            <p:cNvSpPr txBox="1"/>
            <p:nvPr/>
          </p:nvSpPr>
          <p:spPr>
            <a:xfrm>
              <a:off x="0" y="-38100"/>
              <a:ext cx="5453380" cy="778328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62" name="TextBox 61">
            <a:extLst>
              <a:ext uri="{FF2B5EF4-FFF2-40B4-BE49-F238E27FC236}">
                <a16:creationId xmlns:a16="http://schemas.microsoft.com/office/drawing/2014/main" id="{2B649FD9-8E7F-841B-3D92-33539CBB2F4E}"/>
              </a:ext>
            </a:extLst>
          </p:cNvPr>
          <p:cNvSpPr txBox="1"/>
          <p:nvPr/>
        </p:nvSpPr>
        <p:spPr>
          <a:xfrm>
            <a:off x="5397311" y="-61273"/>
            <a:ext cx="12814489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PT" sz="5100" b="1">
                <a:solidFill>
                  <a:srgbClr val="FFC000"/>
                </a:solidFill>
              </a:rPr>
              <a:t>Terá a Ciência Cidadã voz na Universidade de Coimbra?</a:t>
            </a:r>
            <a:endParaRPr lang="pt-PT" sz="5100" b="1" dirty="0">
              <a:solidFill>
                <a:srgbClr val="FFC000"/>
              </a:solidFill>
            </a:endParaRPr>
          </a:p>
        </p:txBody>
      </p:sp>
      <p:grpSp>
        <p:nvGrpSpPr>
          <p:cNvPr id="16" name="Agrupar 15">
            <a:extLst>
              <a:ext uri="{FF2B5EF4-FFF2-40B4-BE49-F238E27FC236}">
                <a16:creationId xmlns:a16="http://schemas.microsoft.com/office/drawing/2014/main" id="{4DCA5AAF-C6FA-092B-C5C6-BF06CDC84CEC}"/>
              </a:ext>
            </a:extLst>
          </p:cNvPr>
          <p:cNvGrpSpPr/>
          <p:nvPr/>
        </p:nvGrpSpPr>
        <p:grpSpPr>
          <a:xfrm>
            <a:off x="7306117" y="6516986"/>
            <a:ext cx="10753282" cy="3588626"/>
            <a:chOff x="3155434" y="3184789"/>
            <a:chExt cx="12567586" cy="6073511"/>
          </a:xfrm>
        </p:grpSpPr>
        <p:sp>
          <p:nvSpPr>
            <p:cNvPr id="2" name="Freeform 2"/>
            <p:cNvSpPr/>
            <p:nvPr/>
          </p:nvSpPr>
          <p:spPr>
            <a:xfrm>
              <a:off x="3164806" y="3184789"/>
              <a:ext cx="9150299" cy="6073511"/>
            </a:xfrm>
            <a:custGeom>
              <a:avLst/>
              <a:gdLst/>
              <a:ahLst/>
              <a:cxnLst/>
              <a:rect l="l" t="t" r="r" b="b"/>
              <a:pathLst>
                <a:path w="9150299" h="6073511">
                  <a:moveTo>
                    <a:pt x="0" y="0"/>
                  </a:moveTo>
                  <a:lnTo>
                    <a:pt x="9150299" y="0"/>
                  </a:lnTo>
                  <a:lnTo>
                    <a:pt x="9150299" y="6073511"/>
                  </a:lnTo>
                  <a:lnTo>
                    <a:pt x="0" y="607351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pt-PT" sz="1100"/>
            </a:p>
          </p:txBody>
        </p:sp>
        <p:sp>
          <p:nvSpPr>
            <p:cNvPr id="7" name="Freeform 7"/>
            <p:cNvSpPr/>
            <p:nvPr/>
          </p:nvSpPr>
          <p:spPr>
            <a:xfrm>
              <a:off x="12613209" y="3184789"/>
              <a:ext cx="3109811" cy="6073511"/>
            </a:xfrm>
            <a:custGeom>
              <a:avLst/>
              <a:gdLst/>
              <a:ahLst/>
              <a:cxnLst/>
              <a:rect l="l" t="t" r="r" b="b"/>
              <a:pathLst>
                <a:path w="3109811" h="6073511">
                  <a:moveTo>
                    <a:pt x="0" y="0"/>
                  </a:moveTo>
                  <a:lnTo>
                    <a:pt x="3109811" y="0"/>
                  </a:lnTo>
                  <a:lnTo>
                    <a:pt x="3109811" y="6073511"/>
                  </a:lnTo>
                  <a:lnTo>
                    <a:pt x="0" y="607351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4"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 l="-98827" r="-95412"/>
              </a:stretch>
            </a:blipFill>
          </p:spPr>
          <p:txBody>
            <a:bodyPr/>
            <a:lstStyle/>
            <a:p>
              <a:endParaRPr lang="pt-PT" sz="1100"/>
            </a:p>
          </p:txBody>
        </p:sp>
        <p:sp>
          <p:nvSpPr>
            <p:cNvPr id="8" name="TextBox 8"/>
            <p:cNvSpPr txBox="1"/>
            <p:nvPr/>
          </p:nvSpPr>
          <p:spPr>
            <a:xfrm>
              <a:off x="3155434" y="3351852"/>
              <a:ext cx="2786752" cy="1293874"/>
            </a:xfrm>
            <a:prstGeom prst="rect">
              <a:avLst/>
            </a:prstGeom>
          </p:spPr>
          <p:txBody>
            <a:bodyPr wrap="square" lIns="0" tIns="0" rIns="0" bIns="0" rtlCol="0" anchor="t">
              <a:spAutoFit/>
            </a:bodyPr>
            <a:lstStyle/>
            <a:p>
              <a:pPr algn="ctr">
                <a:lnSpc>
                  <a:spcPts val="6440"/>
                </a:lnSpc>
                <a:spcBef>
                  <a:spcPct val="0"/>
                </a:spcBef>
              </a:pPr>
              <a:r>
                <a:rPr lang="en-US" sz="4000" b="1" dirty="0">
                  <a:solidFill>
                    <a:srgbClr val="FFFFFF"/>
                  </a:solidFill>
                </a:rPr>
                <a:t>64,5 % </a:t>
              </a:r>
            </a:p>
          </p:txBody>
        </p:sp>
        <p:sp>
          <p:nvSpPr>
            <p:cNvPr id="9" name="TextBox 9"/>
            <p:cNvSpPr txBox="1"/>
            <p:nvPr/>
          </p:nvSpPr>
          <p:spPr>
            <a:xfrm>
              <a:off x="6369892" y="3351852"/>
              <a:ext cx="2724497" cy="1293874"/>
            </a:xfrm>
            <a:prstGeom prst="rect">
              <a:avLst/>
            </a:prstGeom>
          </p:spPr>
          <p:txBody>
            <a:bodyPr wrap="square" lIns="0" tIns="0" rIns="0" bIns="0" rtlCol="0" anchor="t">
              <a:spAutoFit/>
            </a:bodyPr>
            <a:lstStyle/>
            <a:p>
              <a:pPr algn="ctr">
                <a:lnSpc>
                  <a:spcPts val="6440"/>
                </a:lnSpc>
                <a:spcBef>
                  <a:spcPct val="0"/>
                </a:spcBef>
              </a:pPr>
              <a:r>
                <a:rPr lang="en-US" sz="4000" b="1" dirty="0">
                  <a:solidFill>
                    <a:srgbClr val="FFFFFF"/>
                  </a:solidFill>
                </a:rPr>
                <a:t>90,0 % </a:t>
              </a:r>
            </a:p>
          </p:txBody>
        </p:sp>
        <p:sp>
          <p:nvSpPr>
            <p:cNvPr id="10" name="TextBox 10"/>
            <p:cNvSpPr txBox="1"/>
            <p:nvPr/>
          </p:nvSpPr>
          <p:spPr>
            <a:xfrm>
              <a:off x="9599980" y="3315986"/>
              <a:ext cx="2724497" cy="1365604"/>
            </a:xfrm>
            <a:prstGeom prst="rect">
              <a:avLst/>
            </a:prstGeom>
          </p:spPr>
          <p:txBody>
            <a:bodyPr wrap="square" lIns="0" tIns="0" rIns="0" bIns="0" rtlCol="0" anchor="t">
              <a:spAutoFit/>
            </a:bodyPr>
            <a:lstStyle/>
            <a:p>
              <a:pPr algn="ctr">
                <a:lnSpc>
                  <a:spcPts val="6652"/>
                </a:lnSpc>
                <a:spcBef>
                  <a:spcPct val="0"/>
                </a:spcBef>
              </a:pPr>
              <a:r>
                <a:rPr lang="en-US" sz="4000" b="1" dirty="0">
                  <a:solidFill>
                    <a:srgbClr val="FFFFFF"/>
                  </a:solidFill>
                </a:rPr>
                <a:t>41,9 % </a:t>
              </a:r>
            </a:p>
          </p:txBody>
        </p:sp>
        <p:sp>
          <p:nvSpPr>
            <p:cNvPr id="11" name="TextBox 11"/>
            <p:cNvSpPr txBox="1"/>
            <p:nvPr/>
          </p:nvSpPr>
          <p:spPr>
            <a:xfrm>
              <a:off x="12769653" y="3315986"/>
              <a:ext cx="2664635" cy="1365604"/>
            </a:xfrm>
            <a:prstGeom prst="rect">
              <a:avLst/>
            </a:prstGeom>
          </p:spPr>
          <p:txBody>
            <a:bodyPr wrap="square" lIns="0" tIns="0" rIns="0" bIns="0" rtlCol="0" anchor="t">
              <a:spAutoFit/>
            </a:bodyPr>
            <a:lstStyle/>
            <a:p>
              <a:pPr algn="ctr">
                <a:lnSpc>
                  <a:spcPts val="6652"/>
                </a:lnSpc>
                <a:spcBef>
                  <a:spcPct val="0"/>
                </a:spcBef>
              </a:pPr>
              <a:r>
                <a:rPr lang="en-US" sz="4000" b="1" dirty="0">
                  <a:solidFill>
                    <a:srgbClr val="FFFFFF"/>
                  </a:solidFill>
                </a:rPr>
                <a:t>49,0 % </a:t>
              </a:r>
            </a:p>
          </p:txBody>
        </p:sp>
        <p:sp>
          <p:nvSpPr>
            <p:cNvPr id="12" name="TextBox 12"/>
            <p:cNvSpPr txBox="1"/>
            <p:nvPr/>
          </p:nvSpPr>
          <p:spPr>
            <a:xfrm>
              <a:off x="3164806" y="5633574"/>
              <a:ext cx="2713462" cy="3090406"/>
            </a:xfrm>
            <a:prstGeom prst="rect">
              <a:avLst/>
            </a:prstGeom>
          </p:spPr>
          <p:txBody>
            <a:bodyPr wrap="square" lIns="0" tIns="0" rIns="0" bIns="0" rtlCol="0" anchor="t">
              <a:spAutoFit/>
            </a:bodyPr>
            <a:lstStyle/>
            <a:p>
              <a:pPr algn="ctr">
                <a:lnSpc>
                  <a:spcPts val="3584"/>
                </a:lnSpc>
                <a:spcBef>
                  <a:spcPct val="0"/>
                </a:spcBef>
              </a:pPr>
              <a:r>
                <a:rPr lang="en-US" sz="2400" b="1" dirty="0" err="1">
                  <a:solidFill>
                    <a:srgbClr val="FFFFFF"/>
                  </a:solidFill>
                  <a:cs typeface="Arial" panose="020B0604020202020204" pitchFamily="34" charset="0"/>
                </a:rPr>
                <a:t>Nunca</a:t>
              </a:r>
              <a:r>
                <a:rPr lang="en-US" sz="2400" b="1" dirty="0">
                  <a:solidFill>
                    <a:srgbClr val="FFFFFF"/>
                  </a:solidFill>
                  <a:cs typeface="Arial" panose="020B0604020202020204" pitchFamily="34" charset="0"/>
                </a:rPr>
                <a:t> se </a:t>
              </a:r>
              <a:r>
                <a:rPr lang="en-US" sz="2400" b="1" dirty="0" err="1">
                  <a:solidFill>
                    <a:srgbClr val="FFFFFF"/>
                  </a:solidFill>
                  <a:cs typeface="Arial" panose="020B0604020202020204" pitchFamily="34" charset="0"/>
                </a:rPr>
                <a:t>envolveu</a:t>
              </a:r>
              <a:r>
                <a:rPr lang="en-US" sz="2400" b="1" dirty="0">
                  <a:solidFill>
                    <a:srgbClr val="FFFFFF"/>
                  </a:solidFill>
                  <a:cs typeface="Arial" panose="020B0604020202020204" pitchFamily="34" charset="0"/>
                </a:rPr>
                <a:t> </a:t>
              </a:r>
              <a:r>
                <a:rPr lang="en-US" sz="2400" b="1" dirty="0" err="1">
                  <a:solidFill>
                    <a:srgbClr val="FFFFFF"/>
                  </a:solidFill>
                  <a:cs typeface="Arial" panose="020B0604020202020204" pitchFamily="34" charset="0"/>
                </a:rPr>
                <a:t>em</a:t>
              </a:r>
              <a:r>
                <a:rPr lang="en-US" sz="2400" b="1" dirty="0">
                  <a:solidFill>
                    <a:srgbClr val="FFFFFF"/>
                  </a:solidFill>
                  <a:cs typeface="Arial" panose="020B0604020202020204" pitchFamily="34" charset="0"/>
                </a:rPr>
                <a:t> </a:t>
              </a:r>
              <a:r>
                <a:rPr lang="en-US" sz="2400" b="1" dirty="0" err="1">
                  <a:solidFill>
                    <a:srgbClr val="FFFFFF"/>
                  </a:solidFill>
                  <a:cs typeface="Arial" panose="020B0604020202020204" pitchFamily="34" charset="0"/>
                </a:rPr>
                <a:t>projetos</a:t>
              </a:r>
              <a:r>
                <a:rPr lang="en-US" sz="2400" b="1" dirty="0">
                  <a:solidFill>
                    <a:srgbClr val="FFFFFF"/>
                  </a:solidFill>
                  <a:cs typeface="Arial" panose="020B0604020202020204" pitchFamily="34" charset="0"/>
                </a:rPr>
                <a:t> de </a:t>
              </a:r>
              <a:r>
                <a:rPr lang="en-US" sz="2400" b="1" dirty="0" err="1">
                  <a:solidFill>
                    <a:srgbClr val="FFFFFF"/>
                  </a:solidFill>
                  <a:cs typeface="Arial" panose="020B0604020202020204" pitchFamily="34" charset="0"/>
                </a:rPr>
                <a:t>Ciência</a:t>
              </a:r>
              <a:r>
                <a:rPr lang="en-US" sz="2400" b="1" dirty="0">
                  <a:solidFill>
                    <a:srgbClr val="FFFFFF"/>
                  </a:solidFill>
                  <a:cs typeface="Arial" panose="020B0604020202020204" pitchFamily="34" charset="0"/>
                </a:rPr>
                <a:t> </a:t>
              </a:r>
              <a:r>
                <a:rPr lang="en-US" sz="2400" b="1" dirty="0" err="1">
                  <a:solidFill>
                    <a:srgbClr val="FFFFFF"/>
                  </a:solidFill>
                  <a:cs typeface="Arial" panose="020B0604020202020204" pitchFamily="34" charset="0"/>
                </a:rPr>
                <a:t>Cidadã</a:t>
              </a:r>
              <a:r>
                <a:rPr lang="en-US" sz="2400" b="1" dirty="0">
                  <a:solidFill>
                    <a:srgbClr val="FFFFFF"/>
                  </a:solidFill>
                  <a:cs typeface="Arial" panose="020B0604020202020204" pitchFamily="34" charset="0"/>
                </a:rPr>
                <a:t> </a:t>
              </a:r>
            </a:p>
          </p:txBody>
        </p:sp>
        <p:sp>
          <p:nvSpPr>
            <p:cNvPr id="13" name="TextBox 13"/>
            <p:cNvSpPr txBox="1"/>
            <p:nvPr/>
          </p:nvSpPr>
          <p:spPr>
            <a:xfrm>
              <a:off x="6385522" y="5645022"/>
              <a:ext cx="2708867" cy="3067509"/>
            </a:xfrm>
            <a:prstGeom prst="rect">
              <a:avLst/>
            </a:prstGeom>
          </p:spPr>
          <p:txBody>
            <a:bodyPr wrap="square" lIns="0" tIns="0" rIns="0" bIns="0" rtlCol="0" anchor="t">
              <a:spAutoFit/>
            </a:bodyPr>
            <a:lstStyle/>
            <a:p>
              <a:pPr algn="ctr">
                <a:lnSpc>
                  <a:spcPts val="3584"/>
                </a:lnSpc>
                <a:spcBef>
                  <a:spcPct val="0"/>
                </a:spcBef>
              </a:pPr>
              <a:r>
                <a:rPr lang="en-US" sz="2400" b="1" dirty="0" err="1">
                  <a:solidFill>
                    <a:srgbClr val="FFFFFF"/>
                  </a:solidFill>
                  <a:cs typeface="Arial" panose="020B0604020202020204" pitchFamily="34" charset="0"/>
                </a:rPr>
                <a:t>Nunca</a:t>
              </a:r>
              <a:r>
                <a:rPr lang="en-US" sz="2400" b="1" dirty="0">
                  <a:solidFill>
                    <a:srgbClr val="FFFFFF"/>
                  </a:solidFill>
                  <a:cs typeface="Arial" panose="020B0604020202020204" pitchFamily="34" charset="0"/>
                </a:rPr>
                <a:t> </a:t>
              </a:r>
              <a:r>
                <a:rPr lang="en-US" sz="2400" b="1" dirty="0" err="1">
                  <a:solidFill>
                    <a:srgbClr val="FFFFFF"/>
                  </a:solidFill>
                  <a:cs typeface="Arial" panose="020B0604020202020204" pitchFamily="34" charset="0"/>
                </a:rPr>
                <a:t>participou</a:t>
              </a:r>
              <a:r>
                <a:rPr lang="en-US" sz="2400" b="1" dirty="0">
                  <a:solidFill>
                    <a:srgbClr val="FFFFFF"/>
                  </a:solidFill>
                  <a:cs typeface="Arial" panose="020B0604020202020204" pitchFamily="34" charset="0"/>
                </a:rPr>
                <a:t> </a:t>
              </a:r>
              <a:r>
                <a:rPr lang="en-US" sz="2400" b="1" dirty="0" err="1">
                  <a:solidFill>
                    <a:srgbClr val="FFFFFF"/>
                  </a:solidFill>
                  <a:cs typeface="Arial" panose="020B0604020202020204" pitchFamily="34" charset="0"/>
                </a:rPr>
                <a:t>em</a:t>
              </a:r>
              <a:r>
                <a:rPr lang="en-US" sz="2400" b="1" dirty="0">
                  <a:solidFill>
                    <a:srgbClr val="FFFFFF"/>
                  </a:solidFill>
                  <a:cs typeface="Arial" panose="020B0604020202020204" pitchFamily="34" charset="0"/>
                </a:rPr>
                <a:t> </a:t>
              </a:r>
              <a:r>
                <a:rPr lang="en-US" sz="2400" b="1" dirty="0" err="1">
                  <a:solidFill>
                    <a:srgbClr val="FFFFFF"/>
                  </a:solidFill>
                  <a:cs typeface="Arial" panose="020B0604020202020204" pitchFamily="34" charset="0"/>
                </a:rPr>
                <a:t>atividades</a:t>
              </a:r>
              <a:r>
                <a:rPr lang="en-US" sz="2400" b="1" dirty="0">
                  <a:solidFill>
                    <a:srgbClr val="FFFFFF"/>
                  </a:solidFill>
                  <a:cs typeface="Arial" panose="020B0604020202020204" pitchFamily="34" charset="0"/>
                </a:rPr>
                <a:t> </a:t>
              </a:r>
              <a:r>
                <a:rPr lang="en-US" sz="2400" b="1" dirty="0" err="1">
                  <a:solidFill>
                    <a:srgbClr val="FFFFFF"/>
                  </a:solidFill>
                  <a:cs typeface="Arial" panose="020B0604020202020204" pitchFamily="34" charset="0"/>
                </a:rPr>
                <a:t>específicas</a:t>
              </a:r>
              <a:r>
                <a:rPr lang="en-US" sz="2400" b="1" dirty="0">
                  <a:solidFill>
                    <a:srgbClr val="FFFFFF"/>
                  </a:solidFill>
                  <a:cs typeface="Arial" panose="020B0604020202020204" pitchFamily="34" charset="0"/>
                </a:rPr>
                <a:t>  de </a:t>
              </a:r>
              <a:r>
                <a:rPr lang="en-US" sz="2400" b="1" dirty="0" err="1">
                  <a:solidFill>
                    <a:srgbClr val="FFFFFF"/>
                  </a:solidFill>
                  <a:cs typeface="Arial" panose="020B0604020202020204" pitchFamily="34" charset="0"/>
                </a:rPr>
                <a:t>Ciência</a:t>
              </a:r>
              <a:r>
                <a:rPr lang="en-US" sz="2400" b="1" dirty="0">
                  <a:solidFill>
                    <a:srgbClr val="FFFFFF"/>
                  </a:solidFill>
                  <a:cs typeface="Arial" panose="020B0604020202020204" pitchFamily="34" charset="0"/>
                </a:rPr>
                <a:t> </a:t>
              </a:r>
              <a:r>
                <a:rPr lang="en-US" sz="2400" b="1" dirty="0" err="1">
                  <a:solidFill>
                    <a:srgbClr val="FFFFFF"/>
                  </a:solidFill>
                  <a:cs typeface="Arial" panose="020B0604020202020204" pitchFamily="34" charset="0"/>
                </a:rPr>
                <a:t>Cidadã</a:t>
              </a:r>
              <a:r>
                <a:rPr lang="en-US" sz="2400" b="1" dirty="0">
                  <a:solidFill>
                    <a:srgbClr val="FFFFFF"/>
                  </a:solidFill>
                  <a:cs typeface="Arial" panose="020B0604020202020204" pitchFamily="34" charset="0"/>
                </a:rPr>
                <a:t> </a:t>
              </a:r>
            </a:p>
          </p:txBody>
        </p:sp>
        <p:sp>
          <p:nvSpPr>
            <p:cNvPr id="14" name="TextBox 14"/>
            <p:cNvSpPr txBox="1"/>
            <p:nvPr/>
          </p:nvSpPr>
          <p:spPr>
            <a:xfrm>
              <a:off x="9696450" y="6414912"/>
              <a:ext cx="2618655" cy="1527731"/>
            </a:xfrm>
            <a:prstGeom prst="rect">
              <a:avLst/>
            </a:prstGeom>
          </p:spPr>
          <p:txBody>
            <a:bodyPr wrap="square" lIns="0" tIns="0" rIns="0" bIns="0" rtlCol="0" anchor="t">
              <a:spAutoFit/>
            </a:bodyPr>
            <a:lstStyle/>
            <a:p>
              <a:pPr algn="ctr">
                <a:lnSpc>
                  <a:spcPts val="3588"/>
                </a:lnSpc>
                <a:spcBef>
                  <a:spcPct val="0"/>
                </a:spcBef>
              </a:pPr>
              <a:r>
                <a:rPr lang="en-US" sz="2400" b="1" dirty="0" err="1">
                  <a:solidFill>
                    <a:srgbClr val="FFFFFF"/>
                  </a:solidFill>
                  <a:cs typeface="Arial" panose="020B0604020202020204" pitchFamily="34" charset="0"/>
                </a:rPr>
                <a:t>Desejo</a:t>
              </a:r>
              <a:r>
                <a:rPr lang="en-US" sz="2400" b="1" dirty="0">
                  <a:solidFill>
                    <a:srgbClr val="FFFFFF"/>
                  </a:solidFill>
                  <a:cs typeface="Arial" panose="020B0604020202020204" pitchFamily="34" charset="0"/>
                </a:rPr>
                <a:t> de ser </a:t>
              </a:r>
              <a:r>
                <a:rPr lang="en-US" sz="2400" b="1" dirty="0" err="1">
                  <a:solidFill>
                    <a:srgbClr val="FFFFFF"/>
                  </a:solidFill>
                  <a:cs typeface="Arial" panose="020B0604020202020204" pitchFamily="34" charset="0"/>
                </a:rPr>
                <a:t>voluntários</a:t>
              </a:r>
              <a:endParaRPr lang="en-US" sz="2400" b="1" dirty="0">
                <a:solidFill>
                  <a:srgbClr val="FFFFFF"/>
                </a:solidFill>
                <a:cs typeface="Arial" panose="020B0604020202020204" pitchFamily="34" charset="0"/>
              </a:endParaRPr>
            </a:p>
          </p:txBody>
        </p:sp>
        <p:sp>
          <p:nvSpPr>
            <p:cNvPr id="15" name="TextBox 15"/>
            <p:cNvSpPr txBox="1"/>
            <p:nvPr/>
          </p:nvSpPr>
          <p:spPr>
            <a:xfrm>
              <a:off x="12769653" y="5633574"/>
              <a:ext cx="2737093" cy="3090406"/>
            </a:xfrm>
            <a:prstGeom prst="rect">
              <a:avLst/>
            </a:prstGeom>
          </p:spPr>
          <p:txBody>
            <a:bodyPr wrap="square" lIns="0" tIns="0" rIns="0" bIns="0" rtlCol="0" anchor="t">
              <a:spAutoFit/>
            </a:bodyPr>
            <a:lstStyle/>
            <a:p>
              <a:pPr algn="ctr">
                <a:lnSpc>
                  <a:spcPts val="3588"/>
                </a:lnSpc>
                <a:spcBef>
                  <a:spcPct val="0"/>
                </a:spcBef>
              </a:pPr>
              <a:r>
                <a:rPr lang="en-US" sz="2400" b="1" dirty="0">
                  <a:solidFill>
                    <a:srgbClr val="FFFFFF"/>
                  </a:solidFill>
                  <a:cs typeface="Arial" panose="020B0604020202020204" pitchFamily="34" charset="0"/>
                </a:rPr>
                <a:t>Interesse </a:t>
              </a:r>
              <a:r>
                <a:rPr lang="en-US" sz="2400" b="1" dirty="0" err="1">
                  <a:solidFill>
                    <a:srgbClr val="FFFFFF"/>
                  </a:solidFill>
                  <a:cs typeface="Arial" panose="020B0604020202020204" pitchFamily="34" charset="0"/>
                </a:rPr>
                <a:t>em</a:t>
              </a:r>
              <a:r>
                <a:rPr lang="en-US" sz="2400" b="1" dirty="0">
                  <a:solidFill>
                    <a:srgbClr val="FFFFFF"/>
                  </a:solidFill>
                  <a:cs typeface="Arial" panose="020B0604020202020204" pitchFamily="34" charset="0"/>
                </a:rPr>
                <a:t> </a:t>
              </a:r>
              <a:r>
                <a:rPr lang="en-US" sz="2400" b="1" dirty="0" err="1">
                  <a:solidFill>
                    <a:srgbClr val="FFFFFF"/>
                  </a:solidFill>
                  <a:cs typeface="Arial" panose="020B0604020202020204" pitchFamily="34" charset="0"/>
                </a:rPr>
                <a:t>desempenhar</a:t>
              </a:r>
              <a:r>
                <a:rPr lang="en-US" sz="2400" b="1" dirty="0">
                  <a:solidFill>
                    <a:srgbClr val="FFFFFF"/>
                  </a:solidFill>
                  <a:cs typeface="Arial" panose="020B0604020202020204" pitchFamily="34" charset="0"/>
                </a:rPr>
                <a:t> </a:t>
              </a:r>
              <a:r>
                <a:rPr lang="en-US" sz="2400" b="1" dirty="0" err="1">
                  <a:solidFill>
                    <a:srgbClr val="FFFFFF"/>
                  </a:solidFill>
                  <a:cs typeface="Arial" panose="020B0604020202020204" pitchFamily="34" charset="0"/>
                </a:rPr>
                <a:t>funções</a:t>
              </a:r>
              <a:r>
                <a:rPr lang="en-US" sz="2400" b="1" dirty="0">
                  <a:solidFill>
                    <a:srgbClr val="FFFFFF"/>
                  </a:solidFill>
                  <a:cs typeface="Arial" panose="020B0604020202020204" pitchFamily="34" charset="0"/>
                </a:rPr>
                <a:t> </a:t>
              </a:r>
              <a:r>
                <a:rPr lang="en-US" sz="2400" b="1" dirty="0" err="1">
                  <a:solidFill>
                    <a:srgbClr val="FFFFFF"/>
                  </a:solidFill>
                  <a:cs typeface="Arial" panose="020B0604020202020204" pitchFamily="34" charset="0"/>
                </a:rPr>
                <a:t>em</a:t>
              </a:r>
              <a:r>
                <a:rPr lang="en-US" sz="2400" b="1" dirty="0">
                  <a:solidFill>
                    <a:srgbClr val="FFFFFF"/>
                  </a:solidFill>
                  <a:cs typeface="Arial" panose="020B0604020202020204" pitchFamily="34" charset="0"/>
                </a:rPr>
                <a:t> </a:t>
              </a:r>
              <a:r>
                <a:rPr lang="en-US" sz="2400" b="1" dirty="0" err="1">
                  <a:solidFill>
                    <a:srgbClr val="FFFFFF"/>
                  </a:solidFill>
                  <a:cs typeface="Arial" panose="020B0604020202020204" pitchFamily="34" charset="0"/>
                </a:rPr>
                <a:t>projetos</a:t>
              </a:r>
              <a:endParaRPr lang="en-US" sz="2400" b="1" dirty="0">
                <a:solidFill>
                  <a:srgbClr val="FFFFFF"/>
                </a:solidFill>
                <a:cs typeface="Arial" panose="020B0604020202020204" pitchFamily="34" charset="0"/>
              </a:endParaRPr>
            </a:p>
          </p:txBody>
        </p:sp>
      </p:grpSp>
      <p:sp>
        <p:nvSpPr>
          <p:cNvPr id="22" name="Freeform 7">
            <a:extLst>
              <a:ext uri="{FF2B5EF4-FFF2-40B4-BE49-F238E27FC236}">
                <a16:creationId xmlns:a16="http://schemas.microsoft.com/office/drawing/2014/main" id="{38ED5D48-CE1B-5918-5A72-4C4C30D56676}"/>
              </a:ext>
            </a:extLst>
          </p:cNvPr>
          <p:cNvSpPr/>
          <p:nvPr/>
        </p:nvSpPr>
        <p:spPr>
          <a:xfrm>
            <a:off x="18018" y="122474"/>
            <a:ext cx="2162721" cy="1018221"/>
          </a:xfrm>
          <a:custGeom>
            <a:avLst/>
            <a:gdLst/>
            <a:ahLst/>
            <a:cxnLst/>
            <a:rect l="l" t="t" r="r" b="b"/>
            <a:pathLst>
              <a:path w="1707980" h="842074">
                <a:moveTo>
                  <a:pt x="0" y="0"/>
                </a:moveTo>
                <a:lnTo>
                  <a:pt x="1707980" y="0"/>
                </a:lnTo>
                <a:lnTo>
                  <a:pt x="1707980" y="842074"/>
                </a:lnTo>
                <a:lnTo>
                  <a:pt x="0" y="842074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biLevel thresh="25000"/>
            </a:blip>
            <a:stretch>
              <a:fillRect/>
            </a:stretch>
          </a:blipFill>
        </p:spPr>
        <p:txBody>
          <a:bodyPr/>
          <a:lstStyle/>
          <a:p>
            <a:endParaRPr lang="pt-PT"/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D39CF039-8535-8E8C-E89A-1CC9059DE2B2}"/>
              </a:ext>
            </a:extLst>
          </p:cNvPr>
          <p:cNvSpPr txBox="1"/>
          <p:nvPr/>
        </p:nvSpPr>
        <p:spPr>
          <a:xfrm>
            <a:off x="5574237" y="680563"/>
            <a:ext cx="9754127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PT" altLang="pt-PT" sz="20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</a:rPr>
              <a:t>Daniela G.Costa</a:t>
            </a:r>
            <a:r>
              <a:rPr kumimoji="0" lang="pt-PT" altLang="pt-PT" sz="2000" b="1" i="0" u="none" strike="noStrike" cap="none" normalizeH="0" baseline="30000" dirty="0">
                <a:ln>
                  <a:noFill/>
                </a:ln>
                <a:solidFill>
                  <a:schemeClr val="bg1"/>
                </a:solidFill>
                <a:effectLst/>
              </a:rPr>
              <a:t>2</a:t>
            </a:r>
            <a:r>
              <a:rPr kumimoji="0" lang="pt-PT" altLang="pt-PT" sz="20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</a:rPr>
              <a:t> , Beatriz Neves</a:t>
            </a:r>
            <a:r>
              <a:rPr kumimoji="0" lang="pt-PT" altLang="pt-PT" sz="2000" b="1" i="0" u="none" strike="noStrike" cap="none" normalizeH="0" baseline="30000" dirty="0">
                <a:ln>
                  <a:noFill/>
                </a:ln>
                <a:solidFill>
                  <a:schemeClr val="bg1"/>
                </a:solidFill>
                <a:effectLst/>
              </a:rPr>
              <a:t>2</a:t>
            </a:r>
            <a:r>
              <a:rPr kumimoji="0" lang="pt-PT" altLang="pt-PT" sz="20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</a:rPr>
              <a:t> Cristina Luís</a:t>
            </a:r>
            <a:r>
              <a:rPr kumimoji="0" lang="pt-PT" altLang="pt-PT" sz="2000" b="1" i="0" u="none" strike="noStrike" cap="none" normalizeH="0" baseline="30000" dirty="0">
                <a:ln>
                  <a:noFill/>
                </a:ln>
                <a:solidFill>
                  <a:schemeClr val="bg1"/>
                </a:solidFill>
                <a:effectLst/>
              </a:rPr>
              <a:t>3</a:t>
            </a:r>
            <a:r>
              <a:rPr kumimoji="0" lang="pt-PT" altLang="pt-PT" sz="20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</a:rPr>
              <a:t>,Ana Santos-Carvalho</a:t>
            </a:r>
            <a:r>
              <a:rPr kumimoji="0" lang="pt-PT" altLang="pt-PT" sz="2000" b="1" i="0" u="none" strike="noStrike" cap="none" normalizeH="0" baseline="30000" dirty="0">
                <a:ln>
                  <a:noFill/>
                </a:ln>
                <a:solidFill>
                  <a:schemeClr val="bg1"/>
                </a:solidFill>
                <a:effectLst/>
              </a:rPr>
              <a:t>1,2</a:t>
            </a:r>
            <a:r>
              <a:rPr kumimoji="0" lang="pt-PT" altLang="pt-PT" sz="20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</a:rPr>
              <a:t> </a:t>
            </a: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PT" altLang="pt-PT" sz="800" b="0" i="0" u="none" strike="noStrike" cap="none" normalizeH="0" baseline="30000" dirty="0">
                <a:ln>
                  <a:noFill/>
                </a:ln>
                <a:solidFill>
                  <a:schemeClr val="bg1"/>
                </a:solidFill>
                <a:effectLst/>
              </a:rPr>
              <a:t>1</a:t>
            </a:r>
            <a:r>
              <a:rPr kumimoji="0" lang="pt-PT" altLang="pt-PT" sz="8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</a:rPr>
              <a:t>Instituto de Investigação Interdisciplinar, Universidade de Coimbra</a:t>
            </a: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PT" altLang="pt-PT" sz="800" b="0" i="0" u="none" strike="noStrike" cap="none" normalizeH="0" baseline="30000" dirty="0">
                <a:ln>
                  <a:noFill/>
                </a:ln>
                <a:solidFill>
                  <a:schemeClr val="bg1"/>
                </a:solidFill>
                <a:effectLst/>
              </a:rPr>
              <a:t>2</a:t>
            </a:r>
            <a:r>
              <a:rPr kumimoji="0" lang="pt-PT" altLang="pt-PT" sz="8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</a:rPr>
              <a:t>- Centro de Neurociências e Biologia Celular, Universidade de Coimbra</a:t>
            </a: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PT" altLang="pt-PT" sz="800" b="0" i="0" u="none" strike="noStrike" cap="none" normalizeH="0" baseline="30000" dirty="0">
                <a:ln>
                  <a:noFill/>
                </a:ln>
                <a:solidFill>
                  <a:schemeClr val="bg1"/>
                </a:solidFill>
                <a:effectLst/>
              </a:rPr>
              <a:t>3</a:t>
            </a:r>
            <a:r>
              <a:rPr kumimoji="0" lang="pt-PT" altLang="pt-PT" sz="8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</a:rPr>
              <a:t>CIUHCT - Centro Interuniversitário de História das Ciências e da Tecnologia, Faculdade de Ciências, Universidade de Lisboa</a:t>
            </a:r>
          </a:p>
        </p:txBody>
      </p:sp>
      <p:sp>
        <p:nvSpPr>
          <p:cNvPr id="57" name="Freeform 12">
            <a:extLst>
              <a:ext uri="{FF2B5EF4-FFF2-40B4-BE49-F238E27FC236}">
                <a16:creationId xmlns:a16="http://schemas.microsoft.com/office/drawing/2014/main" id="{EE933764-288C-6C1F-42F1-5105F2B174B6}"/>
              </a:ext>
            </a:extLst>
          </p:cNvPr>
          <p:cNvSpPr/>
          <p:nvPr/>
        </p:nvSpPr>
        <p:spPr>
          <a:xfrm>
            <a:off x="1524000" y="1283419"/>
            <a:ext cx="1049867" cy="1040681"/>
          </a:xfrm>
          <a:custGeom>
            <a:avLst/>
            <a:gdLst/>
            <a:ahLst/>
            <a:cxnLst/>
            <a:rect l="l" t="t" r="r" b="b"/>
            <a:pathLst>
              <a:path w="1049867" h="1040681">
                <a:moveTo>
                  <a:pt x="0" y="0"/>
                </a:moveTo>
                <a:lnTo>
                  <a:pt x="1049867" y="0"/>
                </a:lnTo>
                <a:lnTo>
                  <a:pt x="1049867" y="1040681"/>
                </a:lnTo>
                <a:lnTo>
                  <a:pt x="0" y="1040681"/>
                </a:lnTo>
                <a:lnTo>
                  <a:pt x="0" y="0"/>
                </a:lnTo>
                <a:close/>
              </a:path>
            </a:pathLst>
          </a:custGeom>
          <a:blipFill>
            <a:blip r:embed="rId7">
              <a:extLs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t-PT"/>
          </a:p>
        </p:txBody>
      </p:sp>
      <p:sp>
        <p:nvSpPr>
          <p:cNvPr id="58" name="Freeform 13">
            <a:extLst>
              <a:ext uri="{FF2B5EF4-FFF2-40B4-BE49-F238E27FC236}">
                <a16:creationId xmlns:a16="http://schemas.microsoft.com/office/drawing/2014/main" id="{66BD1A23-6B28-20A9-09A1-B06230053015}"/>
              </a:ext>
            </a:extLst>
          </p:cNvPr>
          <p:cNvSpPr/>
          <p:nvPr/>
        </p:nvSpPr>
        <p:spPr>
          <a:xfrm>
            <a:off x="2182070" y="1283419"/>
            <a:ext cx="1049867" cy="1040681"/>
          </a:xfrm>
          <a:custGeom>
            <a:avLst/>
            <a:gdLst/>
            <a:ahLst/>
            <a:cxnLst/>
            <a:rect l="l" t="t" r="r" b="b"/>
            <a:pathLst>
              <a:path w="1049867" h="1040681">
                <a:moveTo>
                  <a:pt x="0" y="0"/>
                </a:moveTo>
                <a:lnTo>
                  <a:pt x="1049867" y="0"/>
                </a:lnTo>
                <a:lnTo>
                  <a:pt x="1049867" y="1040681"/>
                </a:lnTo>
                <a:lnTo>
                  <a:pt x="0" y="1040681"/>
                </a:lnTo>
                <a:lnTo>
                  <a:pt x="0" y="0"/>
                </a:lnTo>
                <a:close/>
              </a:path>
            </a:pathLst>
          </a:custGeom>
          <a:blipFill>
            <a:blip r:embed="rId7">
              <a:extLs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t-PT"/>
          </a:p>
        </p:txBody>
      </p:sp>
      <p:sp>
        <p:nvSpPr>
          <p:cNvPr id="59" name="Freeform 14">
            <a:extLst>
              <a:ext uri="{FF2B5EF4-FFF2-40B4-BE49-F238E27FC236}">
                <a16:creationId xmlns:a16="http://schemas.microsoft.com/office/drawing/2014/main" id="{D80E6D3F-7FF2-8CE1-EFC2-BFC145845A9B}"/>
              </a:ext>
            </a:extLst>
          </p:cNvPr>
          <p:cNvSpPr/>
          <p:nvPr/>
        </p:nvSpPr>
        <p:spPr>
          <a:xfrm>
            <a:off x="2966893" y="1283419"/>
            <a:ext cx="1049867" cy="1040681"/>
          </a:xfrm>
          <a:custGeom>
            <a:avLst/>
            <a:gdLst/>
            <a:ahLst/>
            <a:cxnLst/>
            <a:rect l="l" t="t" r="r" b="b"/>
            <a:pathLst>
              <a:path w="1049867" h="1040681">
                <a:moveTo>
                  <a:pt x="0" y="0"/>
                </a:moveTo>
                <a:lnTo>
                  <a:pt x="1049867" y="0"/>
                </a:lnTo>
                <a:lnTo>
                  <a:pt x="1049867" y="1040681"/>
                </a:lnTo>
                <a:lnTo>
                  <a:pt x="0" y="1040681"/>
                </a:lnTo>
                <a:lnTo>
                  <a:pt x="0" y="0"/>
                </a:lnTo>
                <a:close/>
              </a:path>
            </a:pathLst>
          </a:custGeom>
          <a:blipFill>
            <a:blip r:embed="rId7">
              <a:extLs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t-PT"/>
          </a:p>
        </p:txBody>
      </p:sp>
      <p:sp>
        <p:nvSpPr>
          <p:cNvPr id="60" name="TextBox 20">
            <a:extLst>
              <a:ext uri="{FF2B5EF4-FFF2-40B4-BE49-F238E27FC236}">
                <a16:creationId xmlns:a16="http://schemas.microsoft.com/office/drawing/2014/main" id="{7CE84E22-A86D-A7A0-5558-A6E2E9A907BD}"/>
              </a:ext>
            </a:extLst>
          </p:cNvPr>
          <p:cNvSpPr txBox="1"/>
          <p:nvPr/>
        </p:nvSpPr>
        <p:spPr>
          <a:xfrm>
            <a:off x="138039" y="1349246"/>
            <a:ext cx="1202276" cy="71640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5827"/>
              </a:lnSpc>
            </a:pPr>
            <a:r>
              <a:rPr lang="en-US" sz="4482" b="1" dirty="0">
                <a:solidFill>
                  <a:srgbClr val="F4F5EF"/>
                </a:solidFill>
                <a:latin typeface="+mj-lt"/>
              </a:rPr>
              <a:t>310 </a:t>
            </a:r>
          </a:p>
        </p:txBody>
      </p:sp>
      <p:sp>
        <p:nvSpPr>
          <p:cNvPr id="61" name="TextBox 21">
            <a:extLst>
              <a:ext uri="{FF2B5EF4-FFF2-40B4-BE49-F238E27FC236}">
                <a16:creationId xmlns:a16="http://schemas.microsoft.com/office/drawing/2014/main" id="{07F8EE53-90F9-FB8E-B5B9-04B13AFE0409}"/>
              </a:ext>
            </a:extLst>
          </p:cNvPr>
          <p:cNvSpPr txBox="1"/>
          <p:nvPr/>
        </p:nvSpPr>
        <p:spPr>
          <a:xfrm>
            <a:off x="1565821" y="2247360"/>
            <a:ext cx="2492760" cy="47180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920"/>
              </a:lnSpc>
              <a:spcBef>
                <a:spcPct val="0"/>
              </a:spcBef>
            </a:pPr>
            <a:r>
              <a:rPr lang="en-US" sz="2800" b="1" dirty="0" err="1">
                <a:solidFill>
                  <a:srgbClr val="3F5A60"/>
                </a:solidFill>
                <a:latin typeface="+mj-lt"/>
              </a:rPr>
              <a:t>participantes</a:t>
            </a:r>
            <a:endParaRPr lang="en-US" sz="2800" b="1" dirty="0">
              <a:solidFill>
                <a:srgbClr val="3F5A60"/>
              </a:solidFill>
              <a:latin typeface="+mj-lt"/>
            </a:endParaRPr>
          </a:p>
        </p:txBody>
      </p:sp>
      <p:graphicFrame>
        <p:nvGraphicFramePr>
          <p:cNvPr id="63" name="Table 3">
            <a:extLst>
              <a:ext uri="{FF2B5EF4-FFF2-40B4-BE49-F238E27FC236}">
                <a16:creationId xmlns:a16="http://schemas.microsoft.com/office/drawing/2014/main" id="{B80A253F-25CC-B08C-F74B-A040A59857F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27399911"/>
              </p:ext>
            </p:extLst>
          </p:nvPr>
        </p:nvGraphicFramePr>
        <p:xfrm>
          <a:off x="9581925" y="2331978"/>
          <a:ext cx="8332067" cy="4030722"/>
        </p:xfrm>
        <a:graphic>
          <a:graphicData uri="http://schemas.openxmlformats.org/drawingml/2006/table">
            <a:tbl>
              <a:tblPr/>
              <a:tblGrid>
                <a:gridCol w="185981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4722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278640">
                <a:tc>
                  <a:txBody>
                    <a:bodyPr/>
                    <a:lstStyle/>
                    <a:p>
                      <a:pPr algn="ctr">
                        <a:lnSpc>
                          <a:spcPts val="2572"/>
                        </a:lnSpc>
                        <a:defRPr/>
                      </a:pPr>
                      <a:endParaRPr lang="en-US" sz="2400" b="1" dirty="0">
                        <a:latin typeface="+mn-lt"/>
                      </a:endParaRPr>
                    </a:p>
                  </a:txBody>
                  <a:tcPr marL="233380" marR="233380" marT="233380" marB="233380" anchor="ctr">
                    <a:lnL w="0" cap="flat" cmpd="sng" algn="ctr">
                      <a:solidFill>
                        <a:srgbClr val="99A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99A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99A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99A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A71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359"/>
                        </a:lnSpc>
                        <a:defRPr/>
                      </a:pPr>
                      <a:r>
                        <a:rPr lang="en-US" sz="2400" b="1">
                          <a:solidFill>
                            <a:srgbClr val="FFFFFF"/>
                          </a:solidFill>
                          <a:latin typeface="+mn-lt"/>
                        </a:rPr>
                        <a:t>Desenvolvimento de atividades de divulgação científica alinhadas aos interesses dos cidadãos </a:t>
                      </a:r>
                      <a:endParaRPr lang="en-US" sz="2400" b="1">
                        <a:latin typeface="+mn-lt"/>
                      </a:endParaRPr>
                    </a:p>
                  </a:txBody>
                  <a:tcPr marL="233380" marR="233380" marT="233380" marB="233380" anchor="ctr">
                    <a:lnL w="0" cap="flat" cmpd="sng" algn="ctr">
                      <a:solidFill>
                        <a:srgbClr val="99A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99A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99A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99A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F5A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278640">
                <a:tc>
                  <a:txBody>
                    <a:bodyPr/>
                    <a:lstStyle/>
                    <a:p>
                      <a:pPr algn="ctr">
                        <a:lnSpc>
                          <a:spcPts val="2572"/>
                        </a:lnSpc>
                        <a:defRPr/>
                      </a:pPr>
                      <a:endParaRPr lang="en-US" sz="2400" b="1" dirty="0">
                        <a:latin typeface="+mn-lt"/>
                      </a:endParaRPr>
                    </a:p>
                  </a:txBody>
                  <a:tcPr marL="233380" marR="233380" marT="233380" marB="233380" anchor="ctr">
                    <a:lnL w="0" cap="flat" cmpd="sng" algn="ctr">
                      <a:solidFill>
                        <a:srgbClr val="99A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99A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99A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99A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F5A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359"/>
                        </a:lnSpc>
                        <a:defRPr/>
                      </a:pPr>
                      <a:r>
                        <a:rPr lang="en-US" sz="2400" b="1" dirty="0" err="1">
                          <a:solidFill>
                            <a:srgbClr val="FFFFFF"/>
                          </a:solidFill>
                          <a:latin typeface="+mn-lt"/>
                        </a:rPr>
                        <a:t>Participação</a:t>
                      </a:r>
                      <a:r>
                        <a:rPr lang="en-US" sz="2400" b="1" dirty="0">
                          <a:solidFill>
                            <a:srgbClr val="FFFFFF"/>
                          </a:solidFill>
                          <a:latin typeface="+mn-lt"/>
                        </a:rPr>
                        <a:t> do </a:t>
                      </a:r>
                      <a:r>
                        <a:rPr lang="en-US" sz="2400" b="1" dirty="0" err="1">
                          <a:solidFill>
                            <a:srgbClr val="FFFFFF"/>
                          </a:solidFill>
                          <a:latin typeface="+mn-lt"/>
                        </a:rPr>
                        <a:t>público</a:t>
                      </a:r>
                      <a:r>
                        <a:rPr lang="en-US" sz="2400" b="1" dirty="0">
                          <a:solidFill>
                            <a:srgbClr val="FFFFFF"/>
                          </a:solidFill>
                          <a:latin typeface="+mn-lt"/>
                        </a:rPr>
                        <a:t> </a:t>
                      </a:r>
                      <a:r>
                        <a:rPr lang="en-US" sz="2400" b="1" dirty="0" err="1">
                          <a:solidFill>
                            <a:srgbClr val="FFFFFF"/>
                          </a:solidFill>
                          <a:latin typeface="+mn-lt"/>
                        </a:rPr>
                        <a:t>em</a:t>
                      </a:r>
                      <a:r>
                        <a:rPr lang="en-US" sz="2400" b="1" dirty="0">
                          <a:solidFill>
                            <a:srgbClr val="FFFFFF"/>
                          </a:solidFill>
                          <a:latin typeface="+mn-lt"/>
                        </a:rPr>
                        <a:t> </a:t>
                      </a:r>
                      <a:r>
                        <a:rPr lang="en-US" sz="2400" b="1" dirty="0" err="1">
                          <a:solidFill>
                            <a:srgbClr val="FFFFFF"/>
                          </a:solidFill>
                          <a:latin typeface="+mn-lt"/>
                        </a:rPr>
                        <a:t>geral</a:t>
                      </a:r>
                      <a:r>
                        <a:rPr lang="en-US" sz="2400" b="1" dirty="0">
                          <a:solidFill>
                            <a:srgbClr val="FFFFFF"/>
                          </a:solidFill>
                          <a:latin typeface="+mn-lt"/>
                        </a:rPr>
                        <a:t> </a:t>
                      </a:r>
                      <a:r>
                        <a:rPr lang="en-US" sz="2400" b="1" dirty="0" err="1">
                          <a:solidFill>
                            <a:srgbClr val="FFFFFF"/>
                          </a:solidFill>
                          <a:latin typeface="+mn-lt"/>
                        </a:rPr>
                        <a:t>em</a:t>
                      </a:r>
                      <a:r>
                        <a:rPr lang="en-US" sz="2400" b="1" dirty="0">
                          <a:solidFill>
                            <a:srgbClr val="FFFFFF"/>
                          </a:solidFill>
                          <a:latin typeface="+mn-lt"/>
                        </a:rPr>
                        <a:t> </a:t>
                      </a:r>
                      <a:r>
                        <a:rPr lang="en-US" sz="2400" b="1" dirty="0" err="1">
                          <a:solidFill>
                            <a:srgbClr val="FFFFFF"/>
                          </a:solidFill>
                          <a:latin typeface="+mn-lt"/>
                        </a:rPr>
                        <a:t>atividades</a:t>
                      </a:r>
                      <a:r>
                        <a:rPr lang="en-US" sz="2400" b="1" dirty="0">
                          <a:solidFill>
                            <a:srgbClr val="FFFFFF"/>
                          </a:solidFill>
                          <a:latin typeface="+mn-lt"/>
                        </a:rPr>
                        <a:t> </a:t>
                      </a:r>
                      <a:r>
                        <a:rPr lang="en-US" sz="2400" b="1" dirty="0" err="1">
                          <a:solidFill>
                            <a:srgbClr val="FFFFFF"/>
                          </a:solidFill>
                          <a:latin typeface="+mn-lt"/>
                        </a:rPr>
                        <a:t>práticas</a:t>
                      </a:r>
                      <a:r>
                        <a:rPr lang="en-US" sz="2400" b="1" dirty="0">
                          <a:solidFill>
                            <a:srgbClr val="FFFFFF"/>
                          </a:solidFill>
                          <a:latin typeface="+mn-lt"/>
                        </a:rPr>
                        <a:t> de </a:t>
                      </a:r>
                      <a:r>
                        <a:rPr lang="en-US" sz="2400" b="1" dirty="0" err="1">
                          <a:solidFill>
                            <a:srgbClr val="FFFFFF"/>
                          </a:solidFill>
                          <a:latin typeface="+mn-lt"/>
                        </a:rPr>
                        <a:t>divulgação</a:t>
                      </a:r>
                      <a:r>
                        <a:rPr lang="en-US" sz="2400" b="1" dirty="0">
                          <a:solidFill>
                            <a:srgbClr val="FFFFFF"/>
                          </a:solidFill>
                          <a:latin typeface="+mn-lt"/>
                        </a:rPr>
                        <a:t> </a:t>
                      </a:r>
                      <a:r>
                        <a:rPr lang="en-US" sz="2400" b="1" dirty="0" err="1">
                          <a:solidFill>
                            <a:srgbClr val="FFFFFF"/>
                          </a:solidFill>
                          <a:latin typeface="+mn-lt"/>
                        </a:rPr>
                        <a:t>científica</a:t>
                      </a:r>
                      <a:endParaRPr lang="en-US" sz="2400" b="1" dirty="0">
                        <a:latin typeface="+mn-lt"/>
                      </a:endParaRPr>
                    </a:p>
                  </a:txBody>
                  <a:tcPr marL="233380" marR="233380" marT="233380" marB="233380" anchor="ctr">
                    <a:lnL w="0" cap="flat" cmpd="sng" algn="ctr">
                      <a:solidFill>
                        <a:srgbClr val="99A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DD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99A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DD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A71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424992">
                <a:tc>
                  <a:txBody>
                    <a:bodyPr/>
                    <a:lstStyle/>
                    <a:p>
                      <a:pPr algn="ctr">
                        <a:lnSpc>
                          <a:spcPts val="2572"/>
                        </a:lnSpc>
                        <a:defRPr/>
                      </a:pPr>
                      <a:endParaRPr lang="en-US" sz="2400" b="1" dirty="0">
                        <a:latin typeface="+mn-lt"/>
                      </a:endParaRPr>
                    </a:p>
                  </a:txBody>
                  <a:tcPr marL="233380" marR="233380" marT="233380" marB="233380" anchor="ctr">
                    <a:lnL w="0" cap="flat" cmpd="sng" algn="ctr">
                      <a:solidFill>
                        <a:srgbClr val="99A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99A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99A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99A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A71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359"/>
                        </a:lnSpc>
                        <a:defRPr/>
                      </a:pPr>
                      <a:r>
                        <a:rPr lang="en-US" sz="2400" b="1" dirty="0" err="1">
                          <a:solidFill>
                            <a:srgbClr val="FFFFFF"/>
                          </a:solidFill>
                          <a:latin typeface="+mn-lt"/>
                        </a:rPr>
                        <a:t>Envolvimento</a:t>
                      </a:r>
                      <a:r>
                        <a:rPr lang="en-US" sz="2400" b="1" dirty="0">
                          <a:solidFill>
                            <a:srgbClr val="FFFFFF"/>
                          </a:solidFill>
                          <a:latin typeface="+mn-lt"/>
                        </a:rPr>
                        <a:t> do </a:t>
                      </a:r>
                      <a:r>
                        <a:rPr lang="en-US" sz="2400" b="1" dirty="0" err="1">
                          <a:solidFill>
                            <a:srgbClr val="FFFFFF"/>
                          </a:solidFill>
                          <a:latin typeface="+mn-lt"/>
                        </a:rPr>
                        <a:t>público</a:t>
                      </a:r>
                      <a:r>
                        <a:rPr lang="en-US" sz="2400" b="1" dirty="0">
                          <a:solidFill>
                            <a:srgbClr val="FFFFFF"/>
                          </a:solidFill>
                          <a:latin typeface="+mn-lt"/>
                        </a:rPr>
                        <a:t> </a:t>
                      </a:r>
                      <a:r>
                        <a:rPr lang="en-US" sz="2400" b="1" dirty="0" err="1">
                          <a:solidFill>
                            <a:srgbClr val="FFFFFF"/>
                          </a:solidFill>
                          <a:latin typeface="+mn-lt"/>
                        </a:rPr>
                        <a:t>em</a:t>
                      </a:r>
                      <a:r>
                        <a:rPr lang="en-US" sz="2400" b="1" dirty="0">
                          <a:solidFill>
                            <a:srgbClr val="FFFFFF"/>
                          </a:solidFill>
                          <a:latin typeface="+mn-lt"/>
                        </a:rPr>
                        <a:t> </a:t>
                      </a:r>
                      <a:r>
                        <a:rPr lang="en-US" sz="2400" b="1" dirty="0" err="1">
                          <a:solidFill>
                            <a:srgbClr val="FFFFFF"/>
                          </a:solidFill>
                          <a:latin typeface="+mn-lt"/>
                        </a:rPr>
                        <a:t>decisões</a:t>
                      </a:r>
                      <a:r>
                        <a:rPr lang="en-US" sz="2400" b="1" dirty="0">
                          <a:solidFill>
                            <a:srgbClr val="FFFFFF"/>
                          </a:solidFill>
                          <a:latin typeface="+mn-lt"/>
                        </a:rPr>
                        <a:t> </a:t>
                      </a:r>
                      <a:r>
                        <a:rPr lang="en-US" sz="2400" b="1" dirty="0" err="1">
                          <a:solidFill>
                            <a:srgbClr val="FFFFFF"/>
                          </a:solidFill>
                          <a:latin typeface="+mn-lt"/>
                        </a:rPr>
                        <a:t>políticas</a:t>
                      </a:r>
                      <a:r>
                        <a:rPr lang="en-US" sz="2400" b="1" dirty="0">
                          <a:solidFill>
                            <a:srgbClr val="FFFFFF"/>
                          </a:solidFill>
                          <a:latin typeface="+mn-lt"/>
                        </a:rPr>
                        <a:t> </a:t>
                      </a:r>
                      <a:r>
                        <a:rPr lang="en-US" sz="2400" b="1" dirty="0" err="1">
                          <a:solidFill>
                            <a:srgbClr val="FFFFFF"/>
                          </a:solidFill>
                          <a:latin typeface="+mn-lt"/>
                        </a:rPr>
                        <a:t>relacionadas</a:t>
                      </a:r>
                      <a:r>
                        <a:rPr lang="en-US" sz="2400" b="1" dirty="0">
                          <a:solidFill>
                            <a:srgbClr val="FFFFFF"/>
                          </a:solidFill>
                          <a:latin typeface="+mn-lt"/>
                        </a:rPr>
                        <a:t> à </a:t>
                      </a:r>
                      <a:r>
                        <a:rPr lang="en-US" sz="2400" b="1" dirty="0" err="1">
                          <a:solidFill>
                            <a:srgbClr val="FFFFFF"/>
                          </a:solidFill>
                          <a:latin typeface="+mn-lt"/>
                        </a:rPr>
                        <a:t>ciência</a:t>
                      </a:r>
                      <a:endParaRPr lang="en-US" sz="2400" b="1" dirty="0">
                        <a:latin typeface="+mn-lt"/>
                      </a:endParaRPr>
                    </a:p>
                  </a:txBody>
                  <a:tcPr marL="233380" marR="233380" marT="233380" marB="233380" anchor="ctr">
                    <a:lnL w="0" cap="flat" cmpd="sng" algn="ctr">
                      <a:solidFill>
                        <a:srgbClr val="99A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99A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DD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99A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F5A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64" name="TextBox 4">
            <a:extLst>
              <a:ext uri="{FF2B5EF4-FFF2-40B4-BE49-F238E27FC236}">
                <a16:creationId xmlns:a16="http://schemas.microsoft.com/office/drawing/2014/main" id="{9732B754-8A0F-671C-A79B-D5910E37E5E4}"/>
              </a:ext>
            </a:extLst>
          </p:cNvPr>
          <p:cNvSpPr txBox="1"/>
          <p:nvPr/>
        </p:nvSpPr>
        <p:spPr>
          <a:xfrm>
            <a:off x="9784297" y="2579322"/>
            <a:ext cx="1487073" cy="64534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5379"/>
              </a:lnSpc>
            </a:pPr>
            <a:r>
              <a:rPr lang="en-US" sz="3200" b="1" dirty="0">
                <a:solidFill>
                  <a:srgbClr val="FFFFFF"/>
                </a:solidFill>
              </a:rPr>
              <a:t>70,1 %</a:t>
            </a:r>
          </a:p>
        </p:txBody>
      </p:sp>
      <p:sp>
        <p:nvSpPr>
          <p:cNvPr id="65" name="TextBox 5">
            <a:extLst>
              <a:ext uri="{FF2B5EF4-FFF2-40B4-BE49-F238E27FC236}">
                <a16:creationId xmlns:a16="http://schemas.microsoft.com/office/drawing/2014/main" id="{1646B7F6-00E5-0B87-116F-A34E443F04EA}"/>
              </a:ext>
            </a:extLst>
          </p:cNvPr>
          <p:cNvSpPr txBox="1"/>
          <p:nvPr/>
        </p:nvSpPr>
        <p:spPr>
          <a:xfrm>
            <a:off x="9734675" y="3900327"/>
            <a:ext cx="1586315" cy="64541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5376"/>
              </a:lnSpc>
            </a:pPr>
            <a:r>
              <a:rPr lang="en-US" sz="3200" b="1" dirty="0">
                <a:solidFill>
                  <a:srgbClr val="FFFFFF"/>
                </a:solidFill>
              </a:rPr>
              <a:t>60,6 %</a:t>
            </a:r>
          </a:p>
        </p:txBody>
      </p:sp>
      <p:sp>
        <p:nvSpPr>
          <p:cNvPr id="66" name="TextBox 6">
            <a:extLst>
              <a:ext uri="{FF2B5EF4-FFF2-40B4-BE49-F238E27FC236}">
                <a16:creationId xmlns:a16="http://schemas.microsoft.com/office/drawing/2014/main" id="{778FFBAC-562F-C11A-C431-6EC963B4C4B7}"/>
              </a:ext>
            </a:extLst>
          </p:cNvPr>
          <p:cNvSpPr txBox="1"/>
          <p:nvPr/>
        </p:nvSpPr>
        <p:spPr>
          <a:xfrm>
            <a:off x="9784297" y="5222327"/>
            <a:ext cx="1586315" cy="64541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5376"/>
              </a:lnSpc>
            </a:pPr>
            <a:r>
              <a:rPr lang="en-US" sz="3200" b="1" dirty="0">
                <a:solidFill>
                  <a:srgbClr val="FFFFFF"/>
                </a:solidFill>
              </a:rPr>
              <a:t>57,7 %</a:t>
            </a:r>
          </a:p>
        </p:txBody>
      </p:sp>
      <p:sp>
        <p:nvSpPr>
          <p:cNvPr id="67" name="Freeform 3">
            <a:extLst>
              <a:ext uri="{FF2B5EF4-FFF2-40B4-BE49-F238E27FC236}">
                <a16:creationId xmlns:a16="http://schemas.microsoft.com/office/drawing/2014/main" id="{C8F17687-83AB-25FB-6949-A9C6F4F8120D}"/>
              </a:ext>
            </a:extLst>
          </p:cNvPr>
          <p:cNvSpPr/>
          <p:nvPr/>
        </p:nvSpPr>
        <p:spPr>
          <a:xfrm>
            <a:off x="2126679" y="288244"/>
            <a:ext cx="1427959" cy="712536"/>
          </a:xfrm>
          <a:custGeom>
            <a:avLst/>
            <a:gdLst/>
            <a:ahLst/>
            <a:cxnLst/>
            <a:rect l="l" t="t" r="r" b="b"/>
            <a:pathLst>
              <a:path w="1618171" h="776285">
                <a:moveTo>
                  <a:pt x="0" y="0"/>
                </a:moveTo>
                <a:lnTo>
                  <a:pt x="1618170" y="0"/>
                </a:lnTo>
                <a:lnTo>
                  <a:pt x="1618170" y="776285"/>
                </a:lnTo>
                <a:lnTo>
                  <a:pt x="0" y="776285"/>
                </a:lnTo>
                <a:lnTo>
                  <a:pt x="0" y="0"/>
                </a:lnTo>
                <a:close/>
              </a:path>
            </a:pathLst>
          </a:custGeom>
          <a:blipFill>
            <a:blip r:embed="rId9">
              <a:biLevel thresh="25000"/>
              <a:extLst>
                <a:ext uri="{BEBA8EAE-BF5A-486C-A8C5-ECC9F3942E4B}">
                  <a14:imgProps xmlns:a14="http://schemas.microsoft.com/office/drawing/2010/main">
                    <a14:imgLayer r:embed="rId10">
                      <a14:imgEffect>
                        <a14:brightnessContrast bright="40000" contrast="40000"/>
                      </a14:imgEffect>
                    </a14:imgLayer>
                  </a14:imgProps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t-PT"/>
          </a:p>
        </p:txBody>
      </p:sp>
      <p:sp>
        <p:nvSpPr>
          <p:cNvPr id="71" name="TextBox 13">
            <a:extLst>
              <a:ext uri="{FF2B5EF4-FFF2-40B4-BE49-F238E27FC236}">
                <a16:creationId xmlns:a16="http://schemas.microsoft.com/office/drawing/2014/main" id="{2DEF0286-FC76-A8DD-B7A8-7A75B76F7655}"/>
              </a:ext>
            </a:extLst>
          </p:cNvPr>
          <p:cNvSpPr txBox="1"/>
          <p:nvPr/>
        </p:nvSpPr>
        <p:spPr>
          <a:xfrm>
            <a:off x="11734800" y="1849458"/>
            <a:ext cx="6113560" cy="47180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r">
              <a:lnSpc>
                <a:spcPts val="3920"/>
              </a:lnSpc>
              <a:spcBef>
                <a:spcPct val="0"/>
              </a:spcBef>
            </a:pPr>
            <a:r>
              <a:rPr lang="en-US" sz="2400" dirty="0" err="1">
                <a:solidFill>
                  <a:srgbClr val="3F5A60"/>
                </a:solidFill>
              </a:rPr>
              <a:t>Conceitos</a:t>
            </a:r>
            <a:r>
              <a:rPr lang="en-US" sz="2400" dirty="0">
                <a:solidFill>
                  <a:srgbClr val="3F5A60"/>
                </a:solidFill>
              </a:rPr>
              <a:t> de </a:t>
            </a:r>
            <a:r>
              <a:rPr lang="en-US" sz="2400" dirty="0" err="1">
                <a:solidFill>
                  <a:srgbClr val="3F5A60"/>
                </a:solidFill>
              </a:rPr>
              <a:t>Ciência</a:t>
            </a:r>
            <a:r>
              <a:rPr lang="en-US" sz="2400" dirty="0">
                <a:solidFill>
                  <a:srgbClr val="3F5A60"/>
                </a:solidFill>
              </a:rPr>
              <a:t> </a:t>
            </a:r>
            <a:r>
              <a:rPr lang="en-US" sz="2400" dirty="0" err="1">
                <a:solidFill>
                  <a:srgbClr val="3F5A60"/>
                </a:solidFill>
              </a:rPr>
              <a:t>Cidadã</a:t>
            </a:r>
            <a:endParaRPr lang="en-US" sz="2400" dirty="0">
              <a:solidFill>
                <a:srgbClr val="3F5A60"/>
              </a:solidFill>
            </a:endParaRPr>
          </a:p>
        </p:txBody>
      </p:sp>
      <p:pic>
        <p:nvPicPr>
          <p:cNvPr id="72" name="Picture 10">
            <a:extLst>
              <a:ext uri="{FF2B5EF4-FFF2-40B4-BE49-F238E27FC236}">
                <a16:creationId xmlns:a16="http://schemas.microsoft.com/office/drawing/2014/main" id="{6720828E-4D8D-8AA2-B150-ED1290385996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1072013" y="2635673"/>
            <a:ext cx="3558632" cy="2107952"/>
          </a:xfrm>
          <a:prstGeom prst="rect">
            <a:avLst/>
          </a:prstGeom>
        </p:spPr>
      </p:pic>
      <p:sp>
        <p:nvSpPr>
          <p:cNvPr id="73" name="TextBox 9">
            <a:extLst>
              <a:ext uri="{FF2B5EF4-FFF2-40B4-BE49-F238E27FC236}">
                <a16:creationId xmlns:a16="http://schemas.microsoft.com/office/drawing/2014/main" id="{2F5E0131-1964-8613-4EA6-8BCBE60A9952}"/>
              </a:ext>
            </a:extLst>
          </p:cNvPr>
          <p:cNvSpPr txBox="1"/>
          <p:nvPr/>
        </p:nvSpPr>
        <p:spPr>
          <a:xfrm>
            <a:off x="1630047" y="3307988"/>
            <a:ext cx="2442563" cy="88953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7664"/>
              </a:lnSpc>
            </a:pPr>
            <a:r>
              <a:rPr lang="en-US" sz="4400" b="1" dirty="0">
                <a:solidFill>
                  <a:srgbClr val="EDA711"/>
                </a:solidFill>
                <a:latin typeface="+mj-lt"/>
              </a:rPr>
              <a:t>57,4 %</a:t>
            </a:r>
          </a:p>
        </p:txBody>
      </p:sp>
      <p:sp>
        <p:nvSpPr>
          <p:cNvPr id="74" name="TextBox 15">
            <a:extLst>
              <a:ext uri="{FF2B5EF4-FFF2-40B4-BE49-F238E27FC236}">
                <a16:creationId xmlns:a16="http://schemas.microsoft.com/office/drawing/2014/main" id="{5278C030-879F-E92C-2DD8-B58BA47FB95F}"/>
              </a:ext>
            </a:extLst>
          </p:cNvPr>
          <p:cNvSpPr txBox="1"/>
          <p:nvPr/>
        </p:nvSpPr>
        <p:spPr>
          <a:xfrm>
            <a:off x="721314" y="4037783"/>
            <a:ext cx="4231686" cy="67499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5682"/>
              </a:lnSpc>
            </a:pPr>
            <a:r>
              <a:rPr lang="en-US" sz="3200" b="1" dirty="0" err="1">
                <a:solidFill>
                  <a:srgbClr val="3F5A60"/>
                </a:solidFill>
                <a:latin typeface="+mj-lt"/>
              </a:rPr>
              <a:t>Mulheres</a:t>
            </a:r>
            <a:endParaRPr lang="en-US" sz="3200" b="1" dirty="0">
              <a:solidFill>
                <a:srgbClr val="3F5A60"/>
              </a:solidFill>
              <a:latin typeface="+mj-lt"/>
            </a:endParaRPr>
          </a:p>
        </p:txBody>
      </p:sp>
      <p:pic>
        <p:nvPicPr>
          <p:cNvPr id="75" name="Picture 8">
            <a:extLst>
              <a:ext uri="{FF2B5EF4-FFF2-40B4-BE49-F238E27FC236}">
                <a16:creationId xmlns:a16="http://schemas.microsoft.com/office/drawing/2014/main" id="{D2F2B3EA-E198-8107-E919-8161CA0FDCBB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1075646" y="4907075"/>
            <a:ext cx="3551366" cy="2071631"/>
          </a:xfrm>
          <a:prstGeom prst="rect">
            <a:avLst/>
          </a:prstGeom>
        </p:spPr>
      </p:pic>
      <p:sp>
        <p:nvSpPr>
          <p:cNvPr id="76" name="TextBox 16">
            <a:extLst>
              <a:ext uri="{FF2B5EF4-FFF2-40B4-BE49-F238E27FC236}">
                <a16:creationId xmlns:a16="http://schemas.microsoft.com/office/drawing/2014/main" id="{722FF913-CF16-9729-9836-ACB2B6DA9197}"/>
              </a:ext>
            </a:extLst>
          </p:cNvPr>
          <p:cNvSpPr txBox="1"/>
          <p:nvPr/>
        </p:nvSpPr>
        <p:spPr>
          <a:xfrm>
            <a:off x="1503254" y="5627904"/>
            <a:ext cx="2763935" cy="91172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7664"/>
              </a:lnSpc>
            </a:pPr>
            <a:r>
              <a:rPr lang="en-US" sz="4400" b="1" dirty="0">
                <a:solidFill>
                  <a:srgbClr val="EDA711"/>
                </a:solidFill>
                <a:latin typeface="+mj-lt"/>
              </a:rPr>
              <a:t>66,8 %</a:t>
            </a:r>
          </a:p>
        </p:txBody>
      </p:sp>
      <p:pic>
        <p:nvPicPr>
          <p:cNvPr id="77" name="Picture 11">
            <a:extLst>
              <a:ext uri="{FF2B5EF4-FFF2-40B4-BE49-F238E27FC236}">
                <a16:creationId xmlns:a16="http://schemas.microsoft.com/office/drawing/2014/main" id="{403FC219-A591-5C21-ECD3-2F9CAF25F9BD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1039352" y="7459903"/>
            <a:ext cx="3623955" cy="2113974"/>
          </a:xfrm>
          <a:prstGeom prst="rect">
            <a:avLst/>
          </a:prstGeom>
        </p:spPr>
      </p:pic>
      <p:sp>
        <p:nvSpPr>
          <p:cNvPr id="78" name="TextBox 18">
            <a:extLst>
              <a:ext uri="{FF2B5EF4-FFF2-40B4-BE49-F238E27FC236}">
                <a16:creationId xmlns:a16="http://schemas.microsoft.com/office/drawing/2014/main" id="{48753CE1-AAEF-7FAA-32EE-8375F86B4A07}"/>
              </a:ext>
            </a:extLst>
          </p:cNvPr>
          <p:cNvSpPr txBox="1"/>
          <p:nvPr/>
        </p:nvSpPr>
        <p:spPr>
          <a:xfrm>
            <a:off x="1469360" y="8205943"/>
            <a:ext cx="2763935" cy="88953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7664"/>
              </a:lnSpc>
            </a:pPr>
            <a:r>
              <a:rPr lang="en-US" sz="4400" b="1" dirty="0">
                <a:solidFill>
                  <a:srgbClr val="EDA711"/>
                </a:solidFill>
                <a:latin typeface="+mj-lt"/>
              </a:rPr>
              <a:t>64,2 %</a:t>
            </a:r>
          </a:p>
        </p:txBody>
      </p:sp>
      <p:sp>
        <p:nvSpPr>
          <p:cNvPr id="80" name="TextBox 79">
            <a:extLst>
              <a:ext uri="{FF2B5EF4-FFF2-40B4-BE49-F238E27FC236}">
                <a16:creationId xmlns:a16="http://schemas.microsoft.com/office/drawing/2014/main" id="{A496F772-90C1-DE70-7131-59C744B7E3D4}"/>
              </a:ext>
            </a:extLst>
          </p:cNvPr>
          <p:cNvSpPr txBox="1"/>
          <p:nvPr/>
        </p:nvSpPr>
        <p:spPr>
          <a:xfrm>
            <a:off x="1323247" y="9095482"/>
            <a:ext cx="312395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err="1">
                <a:solidFill>
                  <a:srgbClr val="3F5A60"/>
                </a:solidFill>
                <a:latin typeface="+mj-lt"/>
              </a:rPr>
              <a:t>Estudantes</a:t>
            </a:r>
            <a:r>
              <a:rPr lang="en-US" sz="3200" b="1" dirty="0">
                <a:solidFill>
                  <a:srgbClr val="3F5A60"/>
                </a:solidFill>
                <a:latin typeface="+mj-lt"/>
              </a:rPr>
              <a:t> de </a:t>
            </a:r>
            <a:r>
              <a:rPr lang="en-US" sz="3200" b="1" dirty="0" err="1">
                <a:solidFill>
                  <a:srgbClr val="3F5A60"/>
                </a:solidFill>
                <a:latin typeface="+mj-lt"/>
              </a:rPr>
              <a:t>Doutoramento</a:t>
            </a:r>
            <a:endParaRPr lang="en-US" sz="3200" b="1" dirty="0">
              <a:solidFill>
                <a:srgbClr val="3F5A60"/>
              </a:solidFill>
              <a:latin typeface="+mj-lt"/>
            </a:endParaRPr>
          </a:p>
        </p:txBody>
      </p:sp>
      <p:sp>
        <p:nvSpPr>
          <p:cNvPr id="81" name="TextBox 80">
            <a:extLst>
              <a:ext uri="{FF2B5EF4-FFF2-40B4-BE49-F238E27FC236}">
                <a16:creationId xmlns:a16="http://schemas.microsoft.com/office/drawing/2014/main" id="{2B76310F-2176-E4A7-0FD3-C2EF97CC5501}"/>
              </a:ext>
            </a:extLst>
          </p:cNvPr>
          <p:cNvSpPr txBox="1"/>
          <p:nvPr/>
        </p:nvSpPr>
        <p:spPr>
          <a:xfrm>
            <a:off x="1448820" y="6479876"/>
            <a:ext cx="289458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err="1">
                <a:solidFill>
                  <a:srgbClr val="3F5A60"/>
                </a:solidFill>
                <a:latin typeface="+mj-lt"/>
              </a:rPr>
              <a:t>Nacionalidade</a:t>
            </a:r>
            <a:r>
              <a:rPr lang="en-US" sz="3200" b="1" dirty="0">
                <a:solidFill>
                  <a:srgbClr val="3F5A60"/>
                </a:solidFill>
                <a:latin typeface="+mj-lt"/>
              </a:rPr>
              <a:t> Portuguesa</a:t>
            </a:r>
          </a:p>
        </p:txBody>
      </p:sp>
      <p:pic>
        <p:nvPicPr>
          <p:cNvPr id="82" name="Picture 2">
            <a:extLst>
              <a:ext uri="{FF2B5EF4-FFF2-40B4-BE49-F238E27FC236}">
                <a16:creationId xmlns:a16="http://schemas.microsoft.com/office/drawing/2014/main" id="{997EF4D6-66E1-FDA8-9A21-8C689AF22D19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4720008" y="1790700"/>
            <a:ext cx="4881192" cy="4881192"/>
          </a:xfrm>
          <a:prstGeom prst="rect">
            <a:avLst/>
          </a:prstGeom>
        </p:spPr>
      </p:pic>
      <p:sp>
        <p:nvSpPr>
          <p:cNvPr id="83" name="TextBox 11">
            <a:extLst>
              <a:ext uri="{FF2B5EF4-FFF2-40B4-BE49-F238E27FC236}">
                <a16:creationId xmlns:a16="http://schemas.microsoft.com/office/drawing/2014/main" id="{54898962-E34F-DCBC-63F4-D070B2755B3A}"/>
              </a:ext>
            </a:extLst>
          </p:cNvPr>
          <p:cNvSpPr txBox="1"/>
          <p:nvPr/>
        </p:nvSpPr>
        <p:spPr>
          <a:xfrm>
            <a:off x="5771506" y="3550642"/>
            <a:ext cx="2763935" cy="96588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7664"/>
              </a:lnSpc>
            </a:pPr>
            <a:r>
              <a:rPr lang="en-US" sz="6000" b="1" dirty="0">
                <a:solidFill>
                  <a:srgbClr val="EDA711"/>
                </a:solidFill>
              </a:rPr>
              <a:t>44,2 %</a:t>
            </a:r>
          </a:p>
        </p:txBody>
      </p:sp>
      <p:sp>
        <p:nvSpPr>
          <p:cNvPr id="84" name="TextBox 12">
            <a:extLst>
              <a:ext uri="{FF2B5EF4-FFF2-40B4-BE49-F238E27FC236}">
                <a16:creationId xmlns:a16="http://schemas.microsoft.com/office/drawing/2014/main" id="{CB766F16-E36A-30AD-F25F-956FD29C7974}"/>
              </a:ext>
            </a:extLst>
          </p:cNvPr>
          <p:cNvSpPr txBox="1"/>
          <p:nvPr/>
        </p:nvSpPr>
        <p:spPr>
          <a:xfrm>
            <a:off x="5878838" y="4337350"/>
            <a:ext cx="2492760" cy="47180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920"/>
              </a:lnSpc>
              <a:spcBef>
                <a:spcPct val="0"/>
              </a:spcBef>
            </a:pPr>
            <a:r>
              <a:rPr lang="en-US" sz="2800" b="1" dirty="0" err="1">
                <a:solidFill>
                  <a:srgbClr val="3F5A60"/>
                </a:solidFill>
              </a:rPr>
              <a:t>participantes</a:t>
            </a:r>
            <a:endParaRPr lang="en-US" sz="2800" b="1" dirty="0">
              <a:solidFill>
                <a:srgbClr val="3F5A60"/>
              </a:solidFill>
            </a:endParaRPr>
          </a:p>
        </p:txBody>
      </p:sp>
      <p:pic>
        <p:nvPicPr>
          <p:cNvPr id="87" name="Picture 86" descr="A black and white logo&#10;&#10;Description automatically generated">
            <a:extLst>
              <a:ext uri="{FF2B5EF4-FFF2-40B4-BE49-F238E27FC236}">
                <a16:creationId xmlns:a16="http://schemas.microsoft.com/office/drawing/2014/main" id="{3CD3BC4D-A731-F0DA-ABC8-04DF9CB8715A}"/>
              </a:ext>
            </a:extLst>
          </p:cNvPr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67250" y="74068"/>
            <a:ext cx="1277321" cy="1280387"/>
          </a:xfrm>
          <a:prstGeom prst="rect">
            <a:avLst/>
          </a:prstGeom>
        </p:spPr>
      </p:pic>
      <p:pic>
        <p:nvPicPr>
          <p:cNvPr id="89" name="Picture 88" descr="A black and white logo&#10;&#10;Description automatically generated">
            <a:extLst>
              <a:ext uri="{FF2B5EF4-FFF2-40B4-BE49-F238E27FC236}">
                <a16:creationId xmlns:a16="http://schemas.microsoft.com/office/drawing/2014/main" id="{3E82E4BA-3616-84F7-81CE-C9C4448B05AE}"/>
              </a:ext>
            </a:extLst>
          </p:cNvPr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23522" y="-38100"/>
            <a:ext cx="1308593" cy="13117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0525098"/>
      </p:ext>
    </p:extLst>
  </p:cSld>
  <p:clrMapOvr>
    <a:masterClrMapping/>
  </p:clrMapOvr>
  <p:transition spd="slow">
    <p:push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60</TotalTime>
  <Words>152</Words>
  <Application>Microsoft Office PowerPoint</Application>
  <PresentationFormat>Personalizados</PresentationFormat>
  <Paragraphs>30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dos diapositivos</vt:lpstr>
      </vt:variant>
      <vt:variant>
        <vt:i4>1</vt:i4>
      </vt:variant>
    </vt:vector>
  </HeadingPairs>
  <TitlesOfParts>
    <vt:vector size="2" baseType="lpstr">
      <vt:lpstr>Office Theme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de projetos animada moderna roxo e verde</dc:title>
  <dc:creator>Daniela Costa</dc:creator>
  <cp:lastModifiedBy>2013150611</cp:lastModifiedBy>
  <cp:revision>6</cp:revision>
  <dcterms:created xsi:type="dcterms:W3CDTF">2006-08-16T00:00:00Z</dcterms:created>
  <dcterms:modified xsi:type="dcterms:W3CDTF">2024-05-09T07:40:06Z</dcterms:modified>
  <dc:identifier>DAGCx4YJu4o</dc:identifier>
</cp:coreProperties>
</file>